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79" r:id="rId5"/>
    <p:sldId id="266" r:id="rId6"/>
    <p:sldId id="285" r:id="rId7"/>
    <p:sldId id="268" r:id="rId8"/>
    <p:sldId id="281" r:id="rId9"/>
    <p:sldId id="270" r:id="rId10"/>
    <p:sldId id="275" r:id="rId11"/>
    <p:sldId id="272" r:id="rId12"/>
    <p:sldId id="286" r:id="rId13"/>
    <p:sldId id="274" r:id="rId14"/>
    <p:sldId id="257" r:id="rId15"/>
    <p:sldId id="256" r:id="rId16"/>
    <p:sldId id="277" r:id="rId17"/>
    <p:sldId id="265" r:id="rId18"/>
    <p:sldId id="276" r:id="rId19"/>
    <p:sldId id="273" r:id="rId20"/>
    <p:sldId id="271" r:id="rId21"/>
    <p:sldId id="269" r:id="rId22"/>
    <p:sldId id="264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25/10/2022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11.svg"/><Relationship Id="rId12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32.png"/><Relationship Id="rId5" Type="http://schemas.openxmlformats.org/officeDocument/2006/relationships/image" Target="../media/image14.sv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12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sv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9.png"/><Relationship Id="rId7" Type="http://schemas.openxmlformats.org/officeDocument/2006/relationships/image" Target="../media/image11.svg"/><Relationship Id="rId12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6.sv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svg"/><Relationship Id="rId7" Type="http://schemas.openxmlformats.org/officeDocument/2006/relationships/image" Target="../media/image1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6CCB-C669-C8A2-18BF-0B7E6571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A82AD-B910-091B-A74F-F8647E22A526}"/>
              </a:ext>
            </a:extLst>
          </p:cNvPr>
          <p:cNvSpPr txBox="1">
            <a:spLocks/>
          </p:cNvSpPr>
          <p:nvPr/>
        </p:nvSpPr>
        <p:spPr>
          <a:xfrm>
            <a:off x="704088" y="170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7" name="Picture 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A82212C-5203-DD37-DA05-E930C1178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62506" y="1627813"/>
            <a:ext cx="262130" cy="247392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604603D-01AA-3364-10C0-41023DF6C4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70573" y="1788345"/>
            <a:ext cx="225323" cy="212654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2CA1E1-B6B1-DD5E-B891-D597C0E83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20635" y="1571246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098" y="174719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116" y="182686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81543" y="1963496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6693" y="1748300"/>
            <a:ext cx="673289" cy="673289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793AE04E-54BE-D2C5-549A-B9948DC8C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6" y="2365923"/>
            <a:ext cx="10119205" cy="40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ABE9-05CE-CD2E-E4A8-756B243582AD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DA95D-ABF0-0795-08DD-D79B8AE4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E846FF8-3B24-29CD-D4AF-F4FA2D231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65808" y="1884284"/>
            <a:ext cx="262130" cy="247392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1457533-0B65-D37B-878C-BA2ED439B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973875" y="2044816"/>
            <a:ext cx="225323" cy="212654"/>
          </a:xfrm>
          <a:prstGeom prst="rect">
            <a:avLst/>
          </a:prstGeom>
        </p:spPr>
      </p:pic>
      <p:pic>
        <p:nvPicPr>
          <p:cNvPr id="19" name="Picture 1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3D83C1-868D-B865-B38A-B6DACA642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23937" y="1827717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" y="2227927"/>
            <a:ext cx="10717711" cy="428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7F9C4-8C54-FD49-31D1-84C89B92CE67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17A89-C696-38EB-7E16-03F0D45F5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7925E70-BC84-062F-4B58-B11DFC7BD2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46274" y="1684589"/>
            <a:ext cx="262130" cy="247392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152A5B1-D4AC-CB8C-F31D-177129F0C7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4341" y="1845121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9AE31B1-7804-E52A-B9C2-844F934A1B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04403" y="1628022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5433" t="4067" r="9926" b="4825"/>
          <a:stretch/>
        </p:blipFill>
        <p:spPr>
          <a:xfrm>
            <a:off x="826174" y="592667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-1079786" y="2696506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Hazard: all scenarios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2549889" y="5929175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1403541" y="1063412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Sink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4886283" y="1063412"/>
            <a:ext cx="191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Source</a:t>
            </a:r>
          </a:p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3235295" y="3961947"/>
            <a:ext cx="329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1399119" y="1383935"/>
            <a:ext cx="16318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Moderate priority for discovery,</a:t>
            </a:r>
          </a:p>
          <a:p>
            <a:r>
              <a:rPr lang="en-NZ" sz="1100" dirty="0"/>
              <a:t>prioritise understanding known hosts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3303029" y="2318621"/>
            <a:ext cx="32915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fixed and mobile clinics)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1561956" y="2808289"/>
            <a:ext cx="121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Host bias reduction from surveillance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1799108" y="2374160"/>
            <a:ext cx="564022" cy="30252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2116614" y="2390423"/>
            <a:ext cx="564022" cy="30252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C48E-3F37-8D6C-0CDF-94AF470D0C30}"/>
              </a:ext>
            </a:extLst>
          </p:cNvPr>
          <p:cNvSpPr txBox="1"/>
          <p:nvPr/>
        </p:nvSpPr>
        <p:spPr>
          <a:xfrm>
            <a:off x="1561956" y="4271877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Safer zones</a:t>
            </a:r>
            <a:endParaRPr lang="en-NZ" dirty="0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3235294" y="1063411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7746211">
            <a:off x="2528552" y="3826501"/>
            <a:ext cx="953704" cy="3988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7746211">
            <a:off x="4179542" y="2112703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3336894" y="3941628"/>
            <a:ext cx="3099805" cy="987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2F9AAE-D532-7F27-CAB1-3DA5DAB0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1" y="-3188273"/>
            <a:ext cx="7800000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34228-397D-7318-FE08-EFBA9798D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2BC4-C589-4F6F-AF57-579E60BCF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262DCD-A248-6FC5-C5B4-4CE57740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942" y="-3118104"/>
            <a:ext cx="7863840" cy="943660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346F7BB-A8DA-928A-E407-41536A32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065" y="5448031"/>
            <a:ext cx="7681425" cy="68580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DEEA1B1-9459-85C3-394F-1208F2E1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5508991"/>
            <a:ext cx="76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E01B-0FFC-0695-DC28-3ADEF36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9" y="613550"/>
            <a:ext cx="1645364" cy="1561979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E44A05A2-7DDE-06DF-A9A6-A2833A69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2" r="1"/>
          <a:stretch/>
        </p:blipFill>
        <p:spPr>
          <a:xfrm>
            <a:off x="3927686" y="1878560"/>
            <a:ext cx="4179947" cy="49794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9464F6-3D3A-5574-2841-29E0DCA54EF6}"/>
              </a:ext>
            </a:extLst>
          </p:cNvPr>
          <p:cNvSpPr/>
          <p:nvPr/>
        </p:nvSpPr>
        <p:spPr>
          <a:xfrm rot="8184372">
            <a:off x="6735016" y="2775136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6854775" y="384255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8" name="Graphic 7" descr="Bats with solid fill">
            <a:extLst>
              <a:ext uri="{FF2B5EF4-FFF2-40B4-BE49-F238E27FC236}">
                <a16:creationId xmlns:a16="http://schemas.microsoft.com/office/drawing/2014/main" id="{99A21831-1449-F00F-9777-196183FB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36" y="3848809"/>
            <a:ext cx="603748" cy="603748"/>
          </a:xfrm>
          <a:prstGeom prst="rect">
            <a:avLst/>
          </a:prstGeom>
        </p:spPr>
      </p:pic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918" y="2550769"/>
            <a:ext cx="425837" cy="425837"/>
          </a:xfrm>
          <a:prstGeom prst="rect">
            <a:avLst/>
          </a:prstGeom>
        </p:spPr>
      </p:pic>
      <p:pic>
        <p:nvPicPr>
          <p:cNvPr id="10" name="Graphic 9" descr="Bull with solid fill">
            <a:extLst>
              <a:ext uri="{FF2B5EF4-FFF2-40B4-BE49-F238E27FC236}">
                <a16:creationId xmlns:a16="http://schemas.microsoft.com/office/drawing/2014/main" id="{6BCF88C1-295F-DB77-E7E6-E96AC6A0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761" y="2288199"/>
            <a:ext cx="473217" cy="473217"/>
          </a:xfrm>
          <a:prstGeom prst="rect">
            <a:avLst/>
          </a:prstGeom>
        </p:spPr>
      </p:pic>
      <p:pic>
        <p:nvPicPr>
          <p:cNvPr id="11" name="Graphic 10" descr="Pig with solid fill">
            <a:extLst>
              <a:ext uri="{FF2B5EF4-FFF2-40B4-BE49-F238E27FC236}">
                <a16:creationId xmlns:a16="http://schemas.microsoft.com/office/drawing/2014/main" id="{2973C7CF-B999-81D3-D26B-80562283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947" y="5437064"/>
            <a:ext cx="425837" cy="42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61C0C-CC6C-5B63-E39C-5B0EF4EBC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65770" y="5432292"/>
            <a:ext cx="425837" cy="243745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C85CEF68-3AF5-A946-9913-41AF035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6784" y="5365957"/>
            <a:ext cx="473217" cy="473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9948953">
            <a:off x="6090192" y="5436276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F20E7F-EA6A-7370-77F5-53C65902EF37}"/>
              </a:ext>
            </a:extLst>
          </p:cNvPr>
          <p:cNvSpPr/>
          <p:nvPr/>
        </p:nvSpPr>
        <p:spPr>
          <a:xfrm rot="19454268">
            <a:off x="5478976" y="4263385"/>
            <a:ext cx="293002" cy="14918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16" name="Graphic 15" descr="Bats with solid fill">
            <a:extLst>
              <a:ext uri="{FF2B5EF4-FFF2-40B4-BE49-F238E27FC236}">
                <a16:creationId xmlns:a16="http://schemas.microsoft.com/office/drawing/2014/main" id="{86667845-6D4E-A7CA-517D-13C2B27C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14" y="4428778"/>
            <a:ext cx="367140" cy="367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8BF3D-D153-5228-8F12-D8B84334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7959" y="298948"/>
            <a:ext cx="1520173" cy="1909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128BC-3905-4E4D-A9D5-677E62421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58"/>
          <a:stretch/>
        </p:blipFill>
        <p:spPr>
          <a:xfrm>
            <a:off x="5953214" y="273271"/>
            <a:ext cx="1520173" cy="1903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6094809" y="3051160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2B3407-2BA3-DEA3-64AD-7D300438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845" y="263403"/>
            <a:ext cx="1520174" cy="191212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A9808A-A0FD-AC94-5DBE-7EA7D8B4A5B9}"/>
              </a:ext>
            </a:extLst>
          </p:cNvPr>
          <p:cNvSpPr/>
          <p:nvPr/>
        </p:nvSpPr>
        <p:spPr>
          <a:xfrm rot="11060359">
            <a:off x="6604080" y="3445732"/>
            <a:ext cx="421874" cy="199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2" name="Graphic 21" descr="Bats with solid fill">
            <a:extLst>
              <a:ext uri="{FF2B5EF4-FFF2-40B4-BE49-F238E27FC236}">
                <a16:creationId xmlns:a16="http://schemas.microsoft.com/office/drawing/2014/main" id="{4F741385-4F81-F128-0914-7FC1BB686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178" y="3421128"/>
            <a:ext cx="356293" cy="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02116D-460F-62F8-A947-9313C45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0" r="23602"/>
          <a:stretch/>
        </p:blipFill>
        <p:spPr>
          <a:xfrm>
            <a:off x="5826250" y="0"/>
            <a:ext cx="5320937" cy="6378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0" y="4493068"/>
            <a:ext cx="2001189" cy="1641393"/>
            <a:chOff x="5606270" y="3792028"/>
            <a:chExt cx="2001189" cy="1641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0" y="3792028"/>
              <a:ext cx="2001189" cy="1641393"/>
              <a:chOff x="3627018" y="3806839"/>
              <a:chExt cx="2001189" cy="16413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5606270" y="77208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5209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9E47-0212-6517-EC48-58904792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19130" r="23059" b="26614"/>
          <a:stretch/>
        </p:blipFill>
        <p:spPr>
          <a:xfrm>
            <a:off x="5606273" y="266171"/>
            <a:ext cx="5320937" cy="5364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4761761" y="-17162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841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5D54-BD2B-5873-7DA2-C9DEBBD5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/>
          <a:stretch/>
        </p:blipFill>
        <p:spPr>
          <a:xfrm>
            <a:off x="5809182" y="-80744"/>
            <a:ext cx="6260898" cy="691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7"/>
          <a:stretch/>
        </p:blipFill>
        <p:spPr>
          <a:xfrm>
            <a:off x="-334714" y="-134112"/>
            <a:ext cx="587750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3" y="3995335"/>
            <a:ext cx="2001186" cy="2533066"/>
            <a:chOff x="5606273" y="3294295"/>
            <a:chExt cx="2001186" cy="2533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3" y="3294295"/>
              <a:ext cx="2001186" cy="2533066"/>
              <a:chOff x="3627021" y="3309106"/>
              <a:chExt cx="2001186" cy="25330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487446" y="4448681"/>
                <a:ext cx="25330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(mius bat hosts)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3142-1C46-D82E-21EF-51769C4C8EC2}"/>
              </a:ext>
            </a:extLst>
          </p:cNvPr>
          <p:cNvSpPr txBox="1"/>
          <p:nvPr/>
        </p:nvSpPr>
        <p:spPr>
          <a:xfrm>
            <a:off x="5733228" y="10972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97141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Summing buffalo+cattle+goats+sheep makes the hotspots less intense, by spatially evenning out their value. This may be even more realistic for hazard?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04" y="1528445"/>
            <a:ext cx="4273296" cy="426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CA08A-8D6F-B851-522D-C3D7F20097F2}"/>
              </a:ext>
            </a:extLst>
          </p:cNvPr>
          <p:cNvSpPr txBox="1"/>
          <p:nvPr/>
        </p:nvSpPr>
        <p:spPr>
          <a:xfrm rot="16200000">
            <a:off x="3946898" y="174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 err="1"/>
              <a:t>buffalo_cattle_goat_sheep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B8C9D-8B84-9FB9-2C48-7543295F2847}"/>
              </a:ext>
            </a:extLst>
          </p:cNvPr>
          <p:cNvSpPr txBox="1"/>
          <p:nvPr/>
        </p:nvSpPr>
        <p:spPr>
          <a:xfrm>
            <a:off x="9067800" y="5678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85016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14374-7038-EFDF-3F6D-6BE1204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/>
          <a:stretch/>
        </p:blipFill>
        <p:spPr>
          <a:xfrm>
            <a:off x="5670152" y="-164091"/>
            <a:ext cx="6204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6"/>
          <a:stretch/>
        </p:blipFill>
        <p:spPr>
          <a:xfrm>
            <a:off x="-552579" y="-267222"/>
            <a:ext cx="587895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AB92-A199-8253-C1E8-3FA1ACE2D56B}"/>
              </a:ext>
            </a:extLst>
          </p:cNvPr>
          <p:cNvSpPr txBox="1"/>
          <p:nvPr/>
        </p:nvSpPr>
        <p:spPr>
          <a:xfrm>
            <a:off x="288926" y="-45188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Bovliv mammals minus bat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542C3-A037-A7EB-8913-8EEC492F1F18}"/>
              </a:ext>
            </a:extLst>
          </p:cNvPr>
          <p:cNvSpPr txBox="1"/>
          <p:nvPr/>
        </p:nvSpPr>
        <p:spPr>
          <a:xfrm>
            <a:off x="5533247" y="70874"/>
            <a:ext cx="665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898B70-6E6B-745B-1844-265FD1E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573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D53B-BB4B-49B6-FCB0-0106C9CC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94" y="1118615"/>
            <a:ext cx="4899306" cy="488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9E6E-D6D9-F05A-F91F-83132A1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Differences are small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841-84E1-7DA1-C6D8-A91681DB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DD87-6116-9FAB-F46D-E3B8D69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8" y="912812"/>
            <a:ext cx="5042992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0E393-32C9-DEBB-7D53-DE8D9E7514F5}"/>
              </a:ext>
            </a:extLst>
          </p:cNvPr>
          <p:cNvSpPr txBox="1"/>
          <p:nvPr/>
        </p:nvSpPr>
        <p:spPr>
          <a:xfrm>
            <a:off x="8095488" y="5737910"/>
            <a:ext cx="19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Risk 2 – just cattle</a:t>
            </a:r>
          </a:p>
          <a:p>
            <a:r>
              <a:rPr lang="pt-BR" dirty="0"/>
              <a:t>Risk 3 – all bovidae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217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A44C-093D-57F5-824F-7CB31C5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CD3F-8F0E-9391-58A8-496CFCE1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8630-DD88-020B-861A-D2BDCA3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9"/>
            <a:ext cx="12192000" cy="648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A5C0-C885-8BBC-40F2-01823623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4"/>
          <a:stretch/>
        </p:blipFill>
        <p:spPr>
          <a:xfrm>
            <a:off x="10111826" y="2380616"/>
            <a:ext cx="1870131" cy="1673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3CD7-727D-717F-FA11-59E23A773C17}"/>
              </a:ext>
            </a:extLst>
          </p:cNvPr>
          <p:cNvSpPr txBox="1"/>
          <p:nvPr/>
        </p:nvSpPr>
        <p:spPr>
          <a:xfrm>
            <a:off x="11144448" y="2737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641BE-90CD-052C-00BD-F6A32D95CC08}"/>
              </a:ext>
            </a:extLst>
          </p:cNvPr>
          <p:cNvSpPr txBox="1"/>
          <p:nvPr/>
        </p:nvSpPr>
        <p:spPr>
          <a:xfrm>
            <a:off x="11156640" y="3491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512EA-A58B-3DF5-A2D4-06E2DAD9A493}"/>
              </a:ext>
            </a:extLst>
          </p:cNvPr>
          <p:cNvSpPr txBox="1"/>
          <p:nvPr/>
        </p:nvSpPr>
        <p:spPr>
          <a:xfrm>
            <a:off x="10318836" y="3497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2359-2D2E-E225-CB1C-3EBBA05FCF79}"/>
              </a:ext>
            </a:extLst>
          </p:cNvPr>
          <p:cNvSpPr txBox="1"/>
          <p:nvPr/>
        </p:nvSpPr>
        <p:spPr>
          <a:xfrm>
            <a:off x="10825101" y="3445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80385-730B-4E0E-4F5E-2ACE6A3213A2}"/>
              </a:ext>
            </a:extLst>
          </p:cNvPr>
          <p:cNvSpPr txBox="1"/>
          <p:nvPr/>
        </p:nvSpPr>
        <p:spPr>
          <a:xfrm>
            <a:off x="10406199" y="3125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2264-494F-D524-19D2-B899DB082C07}"/>
              </a:ext>
            </a:extLst>
          </p:cNvPr>
          <p:cNvSpPr txBox="1"/>
          <p:nvPr/>
        </p:nvSpPr>
        <p:spPr>
          <a:xfrm>
            <a:off x="10871120" y="2783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377D6-5507-F852-0888-4DD90AC3B0EC}"/>
              </a:ext>
            </a:extLst>
          </p:cNvPr>
          <p:cNvSpPr txBox="1"/>
          <p:nvPr/>
        </p:nvSpPr>
        <p:spPr>
          <a:xfrm>
            <a:off x="10842762" y="310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0E60-C581-AF3E-F875-2EC53727A81C}"/>
              </a:ext>
            </a:extLst>
          </p:cNvPr>
          <p:cNvSpPr txBox="1"/>
          <p:nvPr/>
        </p:nvSpPr>
        <p:spPr>
          <a:xfrm>
            <a:off x="11156640" y="30853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281AE-ED7B-6AC7-D6FC-CA1B72D34085}"/>
              </a:ext>
            </a:extLst>
          </p:cNvPr>
          <p:cNvSpPr txBox="1"/>
          <p:nvPr/>
        </p:nvSpPr>
        <p:spPr>
          <a:xfrm>
            <a:off x="10376544" y="2754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64C2B-526A-5769-8647-66695AE5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6" y="159747"/>
            <a:ext cx="8383230" cy="1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94F49-898C-393B-E2DB-5D6C00A0B965}"/>
              </a:ext>
            </a:extLst>
          </p:cNvPr>
          <p:cNvGrpSpPr/>
          <p:nvPr/>
        </p:nvGrpSpPr>
        <p:grpSpPr>
          <a:xfrm>
            <a:off x="215183" y="-3383915"/>
            <a:ext cx="6345001" cy="6480000"/>
            <a:chOff x="4370068" y="475025"/>
            <a:chExt cx="6345001" cy="64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D6665-62DB-0927-204A-877F53CA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8" y="475025"/>
              <a:ext cx="6345001" cy="648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A7CC3-CF94-6DB7-3D79-596B23BF38F4}"/>
                </a:ext>
              </a:extLst>
            </p:cNvPr>
            <p:cNvSpPr txBox="1"/>
            <p:nvPr/>
          </p:nvSpPr>
          <p:spPr>
            <a:xfrm rot="16200000">
              <a:off x="3794836" y="5127902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Hazard: Scenario 1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A3F98-BD10-6D21-032C-4D6E0F4AE7A1}"/>
                </a:ext>
              </a:extLst>
            </p:cNvPr>
            <p:cNvSpPr txBox="1"/>
            <p:nvPr/>
          </p:nvSpPr>
          <p:spPr>
            <a:xfrm>
              <a:off x="4563636" y="5873537"/>
              <a:ext cx="18742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Time to reach healthcare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A92B08-A9E3-46BC-7EF5-28AA95A4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44"/>
            <a:stretch/>
          </p:blipFill>
          <p:spPr>
            <a:xfrm>
              <a:off x="4707609" y="4516764"/>
              <a:ext cx="1526511" cy="13657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90BEE-3B32-5086-7C2F-694DB5DCB0EB}"/>
              </a:ext>
            </a:extLst>
          </p:cNvPr>
          <p:cNvGrpSpPr/>
          <p:nvPr/>
        </p:nvGrpSpPr>
        <p:grpSpPr>
          <a:xfrm>
            <a:off x="0" y="2268513"/>
            <a:ext cx="5029200" cy="4340105"/>
            <a:chOff x="-1765345" y="675127"/>
            <a:chExt cx="6601837" cy="56373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56A3B6-0E2A-06C6-2742-7CF35C05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20"/>
            <a:stretch/>
          </p:blipFill>
          <p:spPr>
            <a:xfrm>
              <a:off x="-1765345" y="2369821"/>
              <a:ext cx="6601837" cy="394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D27E-8526-03C1-7176-E171EB6D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199"/>
            <a:stretch/>
          </p:blipFill>
          <p:spPr>
            <a:xfrm>
              <a:off x="-1765345" y="675127"/>
              <a:ext cx="6601837" cy="1713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EF900-3E68-73C5-A71C-595B0FD70EFB}"/>
              </a:ext>
            </a:extLst>
          </p:cNvPr>
          <p:cNvGrpSpPr/>
          <p:nvPr/>
        </p:nvGrpSpPr>
        <p:grpSpPr>
          <a:xfrm>
            <a:off x="5382750" y="-2319584"/>
            <a:ext cx="5065143" cy="8928201"/>
            <a:chOff x="5382750" y="-2319584"/>
            <a:chExt cx="5065143" cy="8928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A734B7-A544-2AFB-3F37-ADD7D0D2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27" t="12316" r="31395" b="13529"/>
            <a:stretch/>
          </p:blipFill>
          <p:spPr>
            <a:xfrm>
              <a:off x="6177636" y="-2319584"/>
              <a:ext cx="3864864" cy="435133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382750" y="632268"/>
              <a:ext cx="2001189" cy="1641393"/>
              <a:chOff x="3627018" y="3806839"/>
              <a:chExt cx="2001189" cy="1641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469510F-9D85-16C0-ECE6-75B852C65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344"/>
              <a:stretch/>
            </p:blipFill>
            <p:spPr>
              <a:xfrm>
                <a:off x="3897949" y="3837543"/>
                <a:ext cx="1526511" cy="136578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F7CF9E-F651-0A4C-D585-929847753E6E}"/>
                </a:ext>
              </a:extLst>
            </p:cNvPr>
            <p:cNvGrpSpPr/>
            <p:nvPr/>
          </p:nvGrpSpPr>
          <p:grpSpPr>
            <a:xfrm>
              <a:off x="5418693" y="2367070"/>
              <a:ext cx="5029200" cy="4241547"/>
              <a:chOff x="5418693" y="2367070"/>
              <a:chExt cx="5029200" cy="424154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90BEB37-17B2-BFDF-F74F-6521A131E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2515"/>
              <a:stretch/>
            </p:blipFill>
            <p:spPr>
              <a:xfrm>
                <a:off x="5418693" y="3672126"/>
                <a:ext cx="5029200" cy="293649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FD975B-E5D5-B2D1-F69D-450329A53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537"/>
              <a:stretch/>
            </p:blipFill>
            <p:spPr>
              <a:xfrm>
                <a:off x="5418693" y="2367070"/>
                <a:ext cx="5029200" cy="13255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66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in scenario 2: tests with 4 scenarios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cattle: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all bovidae: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nested with scenario 1. ‘It is the reality’, as every layer is out there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it pushes away from checking differences with scenario one.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cattle: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all bovidae: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Because it is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5" y="397440"/>
            <a:ext cx="10515600" cy="13255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br>
              <a:rPr lang="pt-BR" sz="2400" dirty="0"/>
            </a:br>
            <a:endParaRPr lang="en-NZ" sz="24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8871315" y="243275"/>
            <a:ext cx="2413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A99CA6-9559-4DB2-ED18-9DD7F662E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46533C3-2EBE-C885-FD45-BF51BB3F04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87AF73F-4B0B-B507-BEDB-A6A113709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DE24201-5C28-459C-8FA0-ABCC8A16A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2014585-35E3-017B-AE59-4E48EFE4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4B917B6-3163-C09A-46E9-C9AC597CA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A2924-0F7A-BF03-9700-5DE69EC50C24}"/>
              </a:ext>
            </a:extLst>
          </p:cNvPr>
          <p:cNvSpPr txBox="1"/>
          <p:nvPr/>
        </p:nvSpPr>
        <p:spPr>
          <a:xfrm>
            <a:off x="997954" y="523313"/>
            <a:ext cx="98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endParaRPr lang="en-NZ" dirty="0"/>
          </a:p>
        </p:txBody>
      </p:sp>
      <p:pic>
        <p:nvPicPr>
          <p:cNvPr id="15" name="Graphic 14" descr="Bats with solid fill">
            <a:extLst>
              <a:ext uri="{FF2B5EF4-FFF2-40B4-BE49-F238E27FC236}">
                <a16:creationId xmlns:a16="http://schemas.microsoft.com/office/drawing/2014/main" id="{FCCAEFED-F2BE-A9AB-CE10-62487DDA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62F0A255-9645-5F50-7B54-2301AA665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9" name="Graphic 18" descr="Pig with solid fill">
            <a:extLst>
              <a:ext uri="{FF2B5EF4-FFF2-40B4-BE49-F238E27FC236}">
                <a16:creationId xmlns:a16="http://schemas.microsoft.com/office/drawing/2014/main" id="{AAE9F085-D3B1-5572-A9B5-1613CFD6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1963D-4B20-1C76-08A8-DA9A2DFC9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3F00074F-FAB0-E172-9A29-9F19A57A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DF8FC6E-E4DC-6DC7-9CEE-3E19650AF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23" name="Picture 2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DA9DEBB7-9250-5A65-B9E2-E4AA1EED3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24" name="Picture 2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424429-C712-DEFD-8FFD-F3BA16682A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25" name="Picture 2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E66748E-A116-CB48-B15E-064B82960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26" name="Picture 2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CF704E-F083-E67F-C55D-0597004F56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27" name="Picture 2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E670F10-2D1E-38E1-9F4F-A302F7E36C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68" y="181333"/>
            <a:ext cx="10515600" cy="13255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7ACB-060A-51D6-CEC9-31422F1B1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CC94985-DAA8-57E7-906D-D1C661CB4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12E5D4-C8F7-D3FB-E4C9-F094DC0A37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092E0B7-7F06-BAF3-3581-F64BE670A4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E1A3539D-6E97-D079-CFFD-DE903665D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2CBDCAD-098D-09F1-FB76-FE9D48DDB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7735AA-76D1-B813-0110-5B339C9B8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FCD8132-81C8-ED13-BE71-C290FA2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-20380"/>
            <a:ext cx="10515600" cy="1325563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BA99F6-C3E1-D7BA-67ED-964D16B0EF3D}"/>
              </a:ext>
            </a:extLst>
          </p:cNvPr>
          <p:cNvSpPr txBox="1">
            <a:spLocks/>
          </p:cNvSpPr>
          <p:nvPr/>
        </p:nvSpPr>
        <p:spPr>
          <a:xfrm>
            <a:off x="977168" y="181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7B5B3-ADE0-3784-A7BA-1D3471E3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20" name="Graphic 19" descr="Bats with solid fill">
            <a:extLst>
              <a:ext uri="{FF2B5EF4-FFF2-40B4-BE49-F238E27FC236}">
                <a16:creationId xmlns:a16="http://schemas.microsoft.com/office/drawing/2014/main" id="{098FD06F-FA7D-6C33-BA5B-3EBF341E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24" name="Graphic 23" descr="Pig with solid fill">
            <a:extLst>
              <a:ext uri="{FF2B5EF4-FFF2-40B4-BE49-F238E27FC236}">
                <a16:creationId xmlns:a16="http://schemas.microsoft.com/office/drawing/2014/main" id="{E3B313E0-FF9A-0DFB-D1DE-B9EABC97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FD441-FF28-3888-1FD8-BBE23B783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26" name="Graphic 25" descr="Bats with solid fill">
            <a:extLst>
              <a:ext uri="{FF2B5EF4-FFF2-40B4-BE49-F238E27FC236}">
                <a16:creationId xmlns:a16="http://schemas.microsoft.com/office/drawing/2014/main" id="{6B75566C-F386-3CE8-A375-909D576E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7" name="Graphic 26" descr="Bull with solid fill">
            <a:extLst>
              <a:ext uri="{FF2B5EF4-FFF2-40B4-BE49-F238E27FC236}">
                <a16:creationId xmlns:a16="http://schemas.microsoft.com/office/drawing/2014/main" id="{123AF40F-372B-5A34-0D49-1463EDACE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28" name="Picture 2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52A5453-3297-40E9-66CC-57DDDCB67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29" name="Picture 2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BFB4A63-2093-7DF3-B15D-0DF3CE61E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30" name="Picture 2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B78ECD3-D17E-2266-CA65-E788E99CD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31" name="Picture 3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945C042-F739-95E9-FA72-C299513A37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32" name="Picture 3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54F7704-98D4-5C91-C583-EC0038BAF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33" name="Picture 3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DE31BCF-031D-59DA-8E24-E08CB7BB6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7011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8948543" y="12755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  <p:pic>
        <p:nvPicPr>
          <p:cNvPr id="3" name="Picture 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953486-AC9E-63B4-B37D-D3E58924B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92986" y="1628982"/>
            <a:ext cx="262130" cy="247392"/>
          </a:xfrm>
          <a:prstGeom prst="rect">
            <a:avLst/>
          </a:prstGeom>
        </p:spPr>
      </p:pic>
      <p:pic>
        <p:nvPicPr>
          <p:cNvPr id="4" name="Picture 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1181E20-1E46-C6AE-B6B4-9A2109213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01053" y="1789514"/>
            <a:ext cx="225323" cy="212654"/>
          </a:xfrm>
          <a:prstGeom prst="rect">
            <a:avLst/>
          </a:prstGeom>
        </p:spPr>
      </p:pic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297AC61A-8DD4-EA97-4DBF-366CBEE7A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51115" y="1572415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761</Words>
  <Application>Microsoft Office PowerPoint</Application>
  <PresentationFormat>Widescreen</PresentationFormat>
  <Paragraphs>121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Summing buffalo+cattle+goats+sheep makes the hotspots less intense, by spatially evenning out their value. This may be even more realistic for hazard? </vt:lpstr>
      <vt:lpstr>PowerPoint Presentation</vt:lpstr>
      <vt:lpstr>PowerPoint Presentation</vt:lpstr>
      <vt:lpstr>Bat Hosts + mammals mmb + pig + cattle + everything else </vt:lpstr>
      <vt:lpstr>PowerPoint Presentation</vt:lpstr>
      <vt:lpstr>Bat Hosts + mammals mmb + pig + bovidae livestock + everything else</vt:lpstr>
      <vt:lpstr>PowerPoint Presentation</vt:lpstr>
      <vt:lpstr>mammals mmb + pig + cattle + everything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are small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13</cp:revision>
  <dcterms:created xsi:type="dcterms:W3CDTF">2022-09-29T21:26:25Z</dcterms:created>
  <dcterms:modified xsi:type="dcterms:W3CDTF">2022-10-25T00:39:18Z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